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8"/>
  </p:notesMasterIdLst>
  <p:sldIdLst>
    <p:sldId id="256" r:id="rId5"/>
    <p:sldId id="261" r:id="rId6"/>
    <p:sldId id="262" r:id="rId7"/>
    <p:sldId id="258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8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D910-881D-43B9-82EF-8406785CCFF3}" type="datetimeFigureOut">
              <a:rPr lang="pt-BR" smtClean="0"/>
              <a:t>03/12/2025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519E-8B3D-48D6-8F51-9D5F00DAFF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68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519E-8B3D-48D6-8F51-9D5F00DAFF4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81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8892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407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246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0908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030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205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948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486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33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542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004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683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310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195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828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457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269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December 3,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9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546670"/>
            <a:ext cx="7739743" cy="1780313"/>
          </a:xfrm>
        </p:spPr>
        <p:txBody>
          <a:bodyPr>
            <a:normAutofit/>
          </a:bodyPr>
          <a:lstStyle/>
          <a:p>
            <a:r>
              <a:rPr lang="pt-BR" sz="5000" dirty="0"/>
              <a:t>XII Feira de Soluções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654" y="3322755"/>
            <a:ext cx="7598267" cy="527289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/>
              <a:t>Relatório de Exportações Aeronáuticas – Estado de São Paulo (2021–2025)</a:t>
            </a:r>
            <a:endParaRPr lang="pt-BR" dirty="0"/>
          </a:p>
          <a:p>
            <a:endParaRPr lang="pt-BR" sz="2800" dirty="0"/>
          </a:p>
        </p:txBody>
      </p:sp>
      <p:sp>
        <p:nvSpPr>
          <p:cNvPr id="5" name="Subtítulo 2"/>
          <p:cNvSpPr txBox="1"/>
          <p:nvPr/>
        </p:nvSpPr>
        <p:spPr>
          <a:xfrm>
            <a:off x="311805" y="4873653"/>
            <a:ext cx="6770952" cy="15450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800" dirty="0">
                <a:solidFill>
                  <a:schemeClr val="tx1">
                    <a:lumMod val="95000"/>
                    <a:alpha val="58000"/>
                  </a:schemeClr>
                </a:solidFill>
              </a:rPr>
              <a:t>Grupo AGILLY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BCB9E48-970F-20A3-7460-997D0988DF64}"/>
              </a:ext>
            </a:extLst>
          </p:cNvPr>
          <p:cNvSpPr txBox="1"/>
          <p:nvPr/>
        </p:nvSpPr>
        <p:spPr>
          <a:xfrm>
            <a:off x="10067597" y="5769185"/>
            <a:ext cx="1982927" cy="4966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tx1">
                    <a:lumMod val="95000"/>
                    <a:alpha val="58000"/>
                  </a:schemeClr>
                </a:solidFill>
              </a:rPr>
              <a:t>04/12/2025</a:t>
            </a:r>
          </a:p>
        </p:txBody>
      </p:sp>
      <p:pic>
        <p:nvPicPr>
          <p:cNvPr id="4" name="Imagem 3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E07067F6-D045-E643-FBEF-BFB72EFD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80" y="-472812"/>
            <a:ext cx="2317244" cy="23172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9906764" y="883920"/>
            <a:ext cx="228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AGILLY</a:t>
            </a:r>
          </a:p>
          <a:p>
            <a:pPr algn="ctr"/>
            <a:r>
              <a:rPr lang="pt-BR" sz="1000" dirty="0"/>
              <a:t>TECNOLOGIA EM INFORMAÇÃO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684516" y="2018892"/>
            <a:ext cx="112333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200" dirty="0"/>
              <a:t>COM ESSE </a:t>
            </a:r>
            <a:r>
              <a:rPr lang="pt-BR" sz="3200" b="1" dirty="0"/>
              <a:t>DASHBOARD </a:t>
            </a:r>
            <a:r>
              <a:rPr lang="pt-BR" sz="3200" dirty="0"/>
              <a:t>É POSSÍVEL IDENTIFICAR RAPIDAMENTE: 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dirty="0"/>
              <a:t>QUANTO O PAÍS EXPORTOU;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dirty="0"/>
              <a:t>EM QUAIS ANOS HOUVE CRESCIMENTO OU QUEDA, 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dirty="0"/>
              <a:t>QUAIS MUNICÍPIOS MAIS CONTRIBUEM PARA A ECONOMIA;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dirty="0"/>
              <a:t>E QUAIS PAÍSES SÃO OS MAIORES COMPRADORES DOS NOSSOS PRODUTOS</a:t>
            </a:r>
            <a:r>
              <a:rPr lang="pt-BR" sz="3200" dirty="0"/>
              <a:t>. </a:t>
            </a:r>
          </a:p>
          <a:p>
            <a:pPr fontAlgn="base"/>
            <a:endParaRPr lang="pt-BR" sz="3200" dirty="0"/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684516" y="1612492"/>
            <a:ext cx="112333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200" b="1" dirty="0"/>
              <a:t> OS INDICADORES MOSTRAM UMA TENDÊNCIA POSITIVA</a:t>
            </a:r>
            <a:r>
              <a:rPr lang="pt-BR" sz="3200" dirty="0"/>
              <a:t> PARA: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b="1" dirty="0"/>
              <a:t>EXPORTAÇÕES EM ALTA</a:t>
            </a:r>
            <a:r>
              <a:rPr lang="pt-BR" sz="2800" dirty="0"/>
              <a:t>: CRESCIMENTO MÉDIO DE +70% AO ANO ENTRE 2021 E 2024. 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t-BR" sz="2800" b="1" dirty="0"/>
              <a:t>MERCADO EXTERNO AQUECIDO</a:t>
            </a:r>
            <a:r>
              <a:rPr lang="pt-BR" sz="2800" dirty="0"/>
              <a:t>: EUA, CANADÁ E EUROPA CONTINUAM COMPRANDO AERONAVES E PEÇAS BRASILEIRAS</a:t>
            </a:r>
            <a:r>
              <a:rPr lang="pt-BR" sz="3200" dirty="0"/>
              <a:t>. 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1233156" y="2415132"/>
            <a:ext cx="11233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200" b="1" dirty="0"/>
              <a:t> ESSA VISÃO É FUNDAMENTAL PARA TOMADAS DE DECISÃO E ANÁLISE DO MERCADO INTERNACIONAL. 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4" name="Imagem 3" descr="♥ De Coração a Coração ♥: COMPLETANDO O &lt;strong&gt;QUEBRA-CABEÇA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314"/>
            <a:ext cx="2153920" cy="20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pt-BR" sz="5600" b="1" spc="-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420356" y="2455772"/>
            <a:ext cx="11233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pt-BR" sz="3200" b="1" dirty="0"/>
              <a:t>OBRIGADO POR  SUA PRESENÇA 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39348"/>
            <a:ext cx="2317244" cy="23172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45484" y="4196080"/>
            <a:ext cx="228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AGILLY</a:t>
            </a:r>
          </a:p>
          <a:p>
            <a:pPr algn="ctr"/>
            <a:r>
              <a:rPr lang="pt-BR" sz="1000" dirty="0"/>
              <a:t>TECNOLOGIA EM INFORMAÇÃO</a:t>
            </a:r>
          </a:p>
        </p:txBody>
      </p:sp>
    </p:spTree>
    <p:extLst>
      <p:ext uri="{BB962C8B-B14F-4D97-AF65-F5344CB8AC3E}">
        <p14:creationId xmlns:p14="http://schemas.microsoft.com/office/powerpoint/2010/main" val="90481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4129" y="0"/>
            <a:ext cx="8953756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pt-BR" sz="5600" b="1" spc="-100" dirty="0"/>
              <a:t>Integrantes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39096" y="4839786"/>
            <a:ext cx="10087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pt-BR" sz="2400" dirty="0"/>
              <a:t> </a:t>
            </a:r>
          </a:p>
          <a:p>
            <a:r>
              <a:rPr lang="pt-BR" sz="2400" dirty="0"/>
              <a:t>GitHub da Equipe:https://github.com/Melimpio/GRUPO-AGILLY</a:t>
            </a:r>
          </a:p>
        </p:txBody>
      </p:sp>
      <p:pic>
        <p:nvPicPr>
          <p:cNvPr id="7" name="Imagem 6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26F81DF9-746D-E904-C092-3E2DDEF0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sp>
        <p:nvSpPr>
          <p:cNvPr id="4" name="AutoShape 2" descr="blob:https://web.whatsapp.com/67e402be-14c8-4e48-880b-af39bb5e0b2c">
            <a:extLst>
              <a:ext uri="{FF2B5EF4-FFF2-40B4-BE49-F238E27FC236}">
                <a16:creationId xmlns:a16="http://schemas.microsoft.com/office/drawing/2014/main" id="{77007E23-A268-4076-9798-763B4BD469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3223" y="3959205"/>
            <a:ext cx="304800" cy="140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blob:https://web.whatsapp.com/67e402be-14c8-4e48-880b-af39bb5e0b2c">
            <a:extLst>
              <a:ext uri="{FF2B5EF4-FFF2-40B4-BE49-F238E27FC236}">
                <a16:creationId xmlns:a16="http://schemas.microsoft.com/office/drawing/2014/main" id="{4208A6AC-37CF-4382-9821-8E2484C0FB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788459"/>
            <a:ext cx="1792941" cy="179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F838A-79E1-427B-A0B6-536634E6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13" y="2221320"/>
            <a:ext cx="1278011" cy="16741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657EF3-F338-4E34-B203-36DC28DC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253" y="2221321"/>
            <a:ext cx="1270145" cy="16741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DDD2A4-B09F-46DE-A9CF-40CF01B58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188" y="2221321"/>
            <a:ext cx="1255601" cy="16741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28E2AB-4771-4765-ABB0-DCE41D6A8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64124" y="2396439"/>
            <a:ext cx="1674135" cy="132389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26921" y="3973227"/>
            <a:ext cx="2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pt-BR" sz="2400" dirty="0"/>
              <a:t> ANTÔNIO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744057" y="3952629"/>
            <a:ext cx="2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pt-BR" sz="2400" dirty="0"/>
              <a:t> ANGELA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699282" y="3973226"/>
            <a:ext cx="2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pt-BR" sz="2400" dirty="0"/>
              <a:t> CLAUDIANE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137693" y="3952629"/>
            <a:ext cx="2228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pt-BR" sz="2400" dirty="0"/>
              <a:t> MELISSA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1DA86E2-FE60-CF24-19D7-848C1031FC7F}"/>
              </a:ext>
            </a:extLst>
          </p:cNvPr>
          <p:cNvSpPr txBox="1"/>
          <p:nvPr/>
        </p:nvSpPr>
        <p:spPr>
          <a:xfrm>
            <a:off x="746586" y="2261992"/>
            <a:ext cx="102512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DE DADOS:</a:t>
            </a:r>
          </a:p>
          <a:p>
            <a:r>
              <a:rPr lang="pt-BR" sz="3200" dirty="0"/>
              <a:t>FAZER A ANALISE DE DADOS ABERTOS  NO ÂMBITO NACIONAL, EXTRAINDO OS DADOS DE UMA CADEIA PRODUTIVA ESPECÍFICA, O GRUPO AGILLY ESCOLHEU O SETOR AERONÁUTICO.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5974080" y="5466492"/>
            <a:ext cx="5991878" cy="106593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Prof.:Rubens</a:t>
            </a:r>
            <a:r>
              <a:rPr lang="pt-BR" sz="2400" dirty="0">
                <a:solidFill>
                  <a:schemeClr val="bg1"/>
                </a:solidFill>
              </a:rPr>
              <a:t> Barreto da Silva</a:t>
            </a:r>
          </a:p>
          <a:p>
            <a:pPr algn="ctr"/>
            <a:r>
              <a:rPr lang="pt-BR" sz="2400" dirty="0" err="1">
                <a:solidFill>
                  <a:schemeClr val="bg1"/>
                </a:solidFill>
              </a:rPr>
              <a:t>Prof.:Marcus</a:t>
            </a:r>
            <a:r>
              <a:rPr lang="pt-BR" sz="2400" dirty="0">
                <a:solidFill>
                  <a:schemeClr val="bg1"/>
                </a:solidFill>
              </a:rPr>
              <a:t> Vinicius do Nascimento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E309FA6-8FE3-DB96-35CD-4D2EE081ADEC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O DESAFIO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12880DE0-CC58-FBFE-113B-5B324A49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Integração de dados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 descr="&lt;strong&gt;Imagem&lt;/strong&gt; gratuita: &lt;strong&gt;quebra&lt;/strong&gt;-cabeças, cartão, jogo &lt;strong&gt;de&lt;/strong&gt; lógic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8415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3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24186" y="2106659"/>
            <a:ext cx="73694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IA (GEMINI)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PYTHON (COLAB)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POWER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POWER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017AC73-70CC-3982-EDA5-A3CF6B633D21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TECNOLOGIAS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671390F7-91B8-FA04-E331-D60A1B90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5" name="Imagem 4" descr="JLD &lt;strong&gt;Excel&lt;/strong&gt; en Castellano - Usar Microsoft &lt;strong&gt;Excel&lt;/strong&gt; eficientemente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6329">
            <a:off x="5850419" y="4144338"/>
            <a:ext cx="2165351" cy="1219354"/>
          </a:xfrm>
          <a:prstGeom prst="rect">
            <a:avLst/>
          </a:prstGeom>
        </p:spPr>
      </p:pic>
      <p:pic>
        <p:nvPicPr>
          <p:cNvPr id="6" name="Imagem 5" descr="&lt;strong&gt;Word&lt;/strong&gt; Dokument Text · Kostenlose Vektorgrafik auf Pixaba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16" y="4304055"/>
            <a:ext cx="1257134" cy="1571418"/>
          </a:xfrm>
          <a:prstGeom prst="rect">
            <a:avLst/>
          </a:prstGeom>
        </p:spPr>
      </p:pic>
      <p:pic>
        <p:nvPicPr>
          <p:cNvPr id="8" name="Imagem 7" descr="Understanding &lt;strong&gt;Power BI&lt;/strong&gt; Components: A Complete Guide - IABAC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905">
            <a:off x="9500548" y="4065341"/>
            <a:ext cx="2128818" cy="1218565"/>
          </a:xfrm>
          <a:prstGeom prst="rect">
            <a:avLst/>
          </a:prstGeom>
        </p:spPr>
      </p:pic>
      <p:pic>
        <p:nvPicPr>
          <p:cNvPr id="9" name="Imagem 8" descr="Reuters integra &lt;strong&gt;inteligência&lt;/strong&gt; artificial nas redações - SuperToas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61" y="2875525"/>
            <a:ext cx="2602234" cy="1371336"/>
          </a:xfrm>
          <a:prstGeom prst="rect">
            <a:avLst/>
          </a:prstGeom>
        </p:spPr>
      </p:pic>
      <p:pic>
        <p:nvPicPr>
          <p:cNvPr id="4" name="Imagem 3" descr="Tutorial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50" y="5481905"/>
            <a:ext cx="1494763" cy="1135731"/>
          </a:xfrm>
          <a:prstGeom prst="rect">
            <a:avLst/>
          </a:prstGeom>
        </p:spPr>
      </p:pic>
      <p:pic>
        <p:nvPicPr>
          <p:cNvPr id="10" name="Imagem 9" descr="Joaquin Mon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50" y="5370292"/>
            <a:ext cx="1383866" cy="1358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1580623" y="1386354"/>
            <a:ext cx="79378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01 – </a:t>
            </a:r>
            <a:r>
              <a:rPr lang="pt-BR" sz="3200" dirty="0"/>
              <a:t>GERAR CÓDIGOS DE LEITURA PARA ABRIR OS DADOS ABERTOS </a:t>
            </a:r>
            <a:r>
              <a:rPr lang="pt-BR" sz="3200" b="1" u="sng" dirty="0"/>
              <a:t>COMEX STAT </a:t>
            </a:r>
            <a:r>
              <a:rPr lang="pt-BR" sz="3200" dirty="0"/>
              <a:t>DOS SEGUINTES ANOS: 2021/2022/2023/2024 E 2025 ATÉ O MÊS DE AGOSTO, QUE SE ENCONTRAVAM EM CSV.</a:t>
            </a:r>
          </a:p>
          <a:p>
            <a:endParaRPr lang="pt-BR" sz="3200" dirty="0"/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4" name="Imagem 3" descr="Imagem gratuita: &lt;strong&gt;quebra&lt;/strong&gt;-&lt;strong&gt;cabeça&lt;/strong&gt;, pedaços, símbolo, conectar, mão, &lt;strong&gt;quebra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028"/>
            <a:ext cx="2528896" cy="16809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1499343" y="1748332"/>
            <a:ext cx="79378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02 – </a:t>
            </a:r>
            <a:r>
              <a:rPr lang="pt-BR" sz="3200" dirty="0"/>
              <a:t>FILTRAMOS OS DADOS DE  </a:t>
            </a:r>
            <a:r>
              <a:rPr lang="pt-BR" sz="3200" b="1" dirty="0"/>
              <a:t>EXPORTAÇÕES DA CADEIA PRODUTIVA DO SETOR AERONAÚTICO</a:t>
            </a:r>
            <a:r>
              <a:rPr lang="pt-BR" sz="3200" dirty="0"/>
              <a:t>, SEPARANDO  APENAS AS EXPORTAÇÕES DO ESTADO DE SÃO PAULO. 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5" name="Imagem 4" descr="Imagem gratuita: &lt;strong&gt;quebra&lt;/strong&gt;-&lt;strong&gt;cabeça&lt;/strong&gt;, pedaços, símbolo, conectar, mão, &lt;strong&gt;quebra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028"/>
            <a:ext cx="2528896" cy="16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1153903" y="2327452"/>
            <a:ext cx="7937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03 – ANALISAMOS </a:t>
            </a:r>
            <a:r>
              <a:rPr lang="pt-BR" sz="3200" dirty="0"/>
              <a:t> OS DADOS E VERIFICAMOS  AS SEGUINTES INFORMAÇÕES:</a:t>
            </a:r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5" name="Imagem 4" descr="Imagem gratuita: &lt;strong&gt;quebra&lt;/strong&gt;-&lt;strong&gt;cabeça&lt;/strong&gt;, pedaços, símbolo, conectar, mão, &lt;strong&gt;quebra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028"/>
            <a:ext cx="2528896" cy="16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6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2270658" y="1135111"/>
            <a:ext cx="7937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QUANTIDADE TOTAL DE </a:t>
            </a:r>
            <a:r>
              <a:rPr lang="pt-BR" sz="3200" b="1" dirty="0"/>
              <a:t>VALOR (R$) E QUILOS</a:t>
            </a:r>
            <a:r>
              <a:rPr lang="pt-BR" sz="3200" dirty="0"/>
              <a:t> EXPORTADOS;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CIDADE QUE </a:t>
            </a:r>
            <a:r>
              <a:rPr lang="pt-BR" sz="3200" b="1" dirty="0"/>
              <a:t>MAIS</a:t>
            </a:r>
            <a:r>
              <a:rPr lang="pt-BR" sz="3200" dirty="0"/>
              <a:t> </a:t>
            </a:r>
            <a:r>
              <a:rPr lang="pt-BR" sz="3200" b="1" dirty="0"/>
              <a:t>EXPORTOU</a:t>
            </a:r>
            <a:r>
              <a:rPr lang="pt-BR" sz="32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PARA QUAL PAÍS AS CIDADES </a:t>
            </a:r>
            <a:r>
              <a:rPr lang="pt-BR" sz="3200" b="1" dirty="0"/>
              <a:t>MAIS EXPORTARAM</a:t>
            </a:r>
            <a:r>
              <a:rPr lang="pt-BR" sz="32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QUAL ANO TEVE </a:t>
            </a:r>
            <a:r>
              <a:rPr lang="pt-BR" sz="3200" b="1" dirty="0"/>
              <a:t>MAIOR EXPORTAÇÃO</a:t>
            </a:r>
            <a:r>
              <a:rPr lang="pt-BR" sz="32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5" name="Imagem 4" descr="Imagem gratuita: &lt;strong&gt;quebra&lt;/strong&gt;-&lt;strong&gt;cabeça&lt;/strong&gt;, pedaços, símbolo, conectar, mão, &lt;strong&gt;quebra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028"/>
            <a:ext cx="2528896" cy="16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5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5254A-FF7C-692F-2950-597A37876C76}"/>
              </a:ext>
            </a:extLst>
          </p:cNvPr>
          <p:cNvSpPr txBox="1">
            <a:spLocks/>
          </p:cNvSpPr>
          <p:nvPr/>
        </p:nvSpPr>
        <p:spPr>
          <a:xfrm>
            <a:off x="2964129" y="0"/>
            <a:ext cx="8953756" cy="794475"/>
          </a:xfrm>
          <a:prstGeom prst="rect">
            <a:avLst/>
          </a:prstGeom>
          <a:effectLst/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5600" b="1" spc="-100" dirty="0"/>
              <a:t>SOLUÇÃO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C8932F-FADB-FA07-D9D5-CD18E794CC5D}"/>
              </a:ext>
            </a:extLst>
          </p:cNvPr>
          <p:cNvSpPr txBox="1"/>
          <p:nvPr/>
        </p:nvSpPr>
        <p:spPr>
          <a:xfrm>
            <a:off x="684516" y="1510892"/>
            <a:ext cx="7937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CRIAMOS UM </a:t>
            </a:r>
            <a:r>
              <a:rPr lang="pt-BR" sz="3200" b="1" u="sng" dirty="0"/>
              <a:t>DASHBOARD EM POWER BI</a:t>
            </a:r>
            <a:r>
              <a:rPr lang="pt-BR" sz="3200" dirty="0"/>
              <a:t>, PARA DEMONSTRAR OS DADOS OBTIDOS:</a:t>
            </a:r>
          </a:p>
          <a:p>
            <a:endParaRPr lang="pt-BR" sz="3200" dirty="0"/>
          </a:p>
        </p:txBody>
      </p:sp>
      <p:pic>
        <p:nvPicPr>
          <p:cNvPr id="2" name="Imagem 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A95E8938-CEE7-AD00-E869-66BA0235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" y="63026"/>
            <a:ext cx="2233510" cy="10720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21" y="2975766"/>
            <a:ext cx="6902371" cy="3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6492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4EA208C82E2947948C4A03A1529DE2" ma:contentTypeVersion="3" ma:contentTypeDescription="Crie um novo documento." ma:contentTypeScope="" ma:versionID="fadaf00e79016f3393c284cb80dd08ed">
  <xsd:schema xmlns:xsd="http://www.w3.org/2001/XMLSchema" xmlns:xs="http://www.w3.org/2001/XMLSchema" xmlns:p="http://schemas.microsoft.com/office/2006/metadata/properties" xmlns:ns2="e50f2ad7-afa4-492a-a2fd-b57b9d9dbd57" targetNamespace="http://schemas.microsoft.com/office/2006/metadata/properties" ma:root="true" ma:fieldsID="a23bffd515c867ce0d2182dc98f338c8" ns2:_="">
    <xsd:import namespace="e50f2ad7-afa4-492a-a2fd-b57b9d9dbd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f2ad7-afa4-492a-a2fd-b57b9d9dbd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0701A5-FCAD-4C55-BAD2-EBC80DF7EE13}">
  <ds:schemaRefs>
    <ds:schemaRef ds:uri="http://schemas.microsoft.com/office/2006/documentManagement/types"/>
    <ds:schemaRef ds:uri="e50f2ad7-afa4-492a-a2fd-b57b9d9dbd57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E12C34-C474-4078-B7C4-BF35630F5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D7F4DC-28BF-494A-AA18-567B14189E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f2ad7-afa4-492a-a2fd-b57b9d9dbd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251</TotalTime>
  <Words>334</Words>
  <Application>Microsoft Office PowerPoint</Application>
  <PresentationFormat>Widescreen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Fatia</vt:lpstr>
      <vt:lpstr>XII Feira de Soluções</vt:lpstr>
      <vt:lpstr>Integrantes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XII Feira de Soluções</dc:title>
  <dc:creator>Fabiano Sabha</dc:creator>
  <cp:lastModifiedBy>Melissa Olimpio</cp:lastModifiedBy>
  <cp:revision>47</cp:revision>
  <dcterms:created xsi:type="dcterms:W3CDTF">2024-06-04T15:06:00Z</dcterms:created>
  <dcterms:modified xsi:type="dcterms:W3CDTF">2025-12-03T15:37:24Z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123EC1BF99294417B08FEDD505CC8C1E_12</vt:lpwstr>
  </property>
  <property fmtid="{D5CDD505-2E9C-101B-9397-08002B2CF9AE}" pid="3" name="KSOProductBuildVer">
    <vt:lpwstr>1046-12.2.0.21179</vt:lpwstr>
  </property>
  <property fmtid="{D5CDD505-2E9C-101B-9397-08002B2CF9AE}" pid="4" name="ContentTypeId">
    <vt:lpwstr>0x010100FB4EA208C82E2947948C4A03A1529DE2</vt:lpwstr>
  </property>
</Properties>
</file>